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6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notesSlides/notesSlide7.xml" ContentType="application/vnd.openxmlformats-officedocument.presentationml.notesSlid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notesSlides/notesSlide8.xml" ContentType="application/vnd.openxmlformats-officedocument.presentationml.notesSlide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notesSlides/notesSlide9.xml" ContentType="application/vnd.openxmlformats-officedocument.presentationml.notesSlide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notesSlides/notesSlide10.xml" ContentType="application/vnd.openxmlformats-officedocument.presentationml.notesSlide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notesSlides/notesSlide11.xml" ContentType="application/vnd.openxmlformats-officedocument.presentationml.notesSlide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notesSlides/notesSlide12.xml" ContentType="application/vnd.openxmlformats-officedocument.presentationml.notesSlide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sldIdLst>
    <p:sldId id="440" r:id="rId2"/>
    <p:sldId id="441" r:id="rId3"/>
    <p:sldId id="443" r:id="rId4"/>
    <p:sldId id="447" r:id="rId5"/>
    <p:sldId id="449" r:id="rId6"/>
    <p:sldId id="450" r:id="rId7"/>
    <p:sldId id="448" r:id="rId8"/>
    <p:sldId id="451" r:id="rId9"/>
    <p:sldId id="452" r:id="rId10"/>
    <p:sldId id="453" r:id="rId11"/>
    <p:sldId id="454" r:id="rId12"/>
    <p:sldId id="455" r:id="rId13"/>
    <p:sldId id="456" r:id="rId14"/>
  </p:sldIdLst>
  <p:sldSz cx="12192000" cy="6858000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D8D4450-0BCC-4B98-85A8-171D6C3CA679}">
          <p14:sldIdLst>
            <p14:sldId id="440"/>
            <p14:sldId id="441"/>
            <p14:sldId id="443"/>
            <p14:sldId id="447"/>
            <p14:sldId id="449"/>
            <p14:sldId id="450"/>
            <p14:sldId id="448"/>
          </p14:sldIdLst>
        </p14:section>
        <p14:section name="Раздел без заголовка" id="{80069013-1F13-4B4D-AF9D-536E9EA66B07}">
          <p14:sldIdLst>
            <p14:sldId id="451"/>
            <p14:sldId id="452"/>
            <p14:sldId id="453"/>
            <p14:sldId id="454"/>
            <p14:sldId id="455"/>
            <p14:sldId id="456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53E"/>
    <a:srgbClr val="FF9900"/>
    <a:srgbClr val="FF9933"/>
    <a:srgbClr val="CC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98" autoAdjust="0"/>
    <p:restoredTop sz="91885" autoAdjust="0"/>
  </p:normalViewPr>
  <p:slideViewPr>
    <p:cSldViewPr snapToGrid="0">
      <p:cViewPr>
        <p:scale>
          <a:sx n="100" d="100"/>
          <a:sy n="100" d="100"/>
        </p:scale>
        <p:origin x="-1140" y="-5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3;&#1086;&#1074;&#1072;&#1103;%20&#1087;&#1072;&#1087;&#1082;&#1072;%20(2)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3;&#1086;&#1074;&#1072;&#1103;%20&#1087;&#1072;&#1087;&#1082;&#1072;%20(2)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3;&#1086;&#1074;&#1072;&#1103;%20&#1087;&#1072;&#1087;&#1082;&#1072;%20(2)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3;&#1086;&#1074;&#1072;&#1103;%20&#1087;&#1072;&#1087;&#1082;&#1072;%20(2)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3;&#1086;&#1074;&#1072;&#1103;%20&#1087;&#1072;&#1087;&#1082;&#1072;%20(2)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3;&#1086;&#1074;&#1072;&#1103;%20&#1087;&#1072;&#1087;&#1082;&#1072;%20(2)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3;&#1086;&#1074;&#1072;&#1103;%20&#1087;&#1072;&#1087;&#1082;&#1072;%20(2)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3;&#1086;&#1074;&#1072;&#1103;%20&#1087;&#1072;&#1087;&#1082;&#1072;%20(2)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3;&#1086;&#1074;&#1072;&#1103;%20&#1087;&#1072;&#1087;&#1082;&#1072;%20(2)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3;&#1086;&#1074;&#1072;&#1103;%20&#1087;&#1072;&#1087;&#1082;&#1072;%20(2)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3;&#1086;&#1074;&#1072;&#1103;%20&#1087;&#1072;&#1087;&#1082;&#1072;%20(2)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3;&#1086;&#1074;&#1072;&#1103;%20&#1087;&#1072;&#1087;&#1082;&#1072;%20(2)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3;&#1086;&#1074;&#1072;&#1103;%20&#1087;&#1072;&#1087;&#1082;&#1072;%20(2)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3;&#1086;&#1074;&#1072;&#1103;%20&#1087;&#1072;&#1087;&#1082;&#1072;%20(2)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3;&#1086;&#1074;&#1072;&#1103;%20&#1087;&#1072;&#1087;&#1082;&#1072;%20(2)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3;&#1086;&#1074;&#1072;&#1103;%20&#1087;&#1072;&#1087;&#1082;&#1072;%20(2)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3;&#1086;&#1074;&#1072;&#1103;%20&#1087;&#1072;&#1087;&#1082;&#1072;%20(2)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3;&#1086;&#1074;&#1072;&#1103;%20&#1087;&#1072;&#1087;&#1082;&#1072;%20(2)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3;&#1086;&#1074;&#1072;&#1103;%20&#1087;&#1072;&#1087;&#1082;&#1072;%20(2)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3;&#1086;&#1074;&#1072;&#1103;%20&#1087;&#1072;&#1087;&#1082;&#1072;%20(2)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3;&#1086;&#1074;&#1072;&#1103;%20&#1087;&#1072;&#1087;&#1082;&#1072;%20(2)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3;&#1086;&#1074;&#1072;&#1103;%20&#1087;&#1072;&#1087;&#1082;&#1072;%20(2)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3;&#1086;&#1074;&#1072;&#1103;%20&#1087;&#1072;&#1087;&#1082;&#1072;%20(2)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3;&#1086;&#1074;&#1072;&#1103;%20&#1087;&#1072;&#1087;&#1082;&#1072;%20(2)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3;&#1086;&#1074;&#1072;&#1103;%20&#1087;&#1072;&#1087;&#1082;&#1072;%20(2)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alnura\Desktop\&#1053;&#1086;&#1074;&#1072;&#1103;%20&#1087;&#1072;&#1087;&#1082;&#1072;%20(2)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Relationship Id="rId1" Type="http://schemas.openxmlformats.org/officeDocument/2006/relationships/image" Target="../media/image5.jpeg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3;&#1086;&#1074;&#1072;&#1103;%20&#1087;&#1072;&#1087;&#1082;&#1072;%20(2)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3;&#1086;&#1074;&#1072;&#1103;%20&#1087;&#1072;&#1087;&#1082;&#1072;%20(2)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lnura\Desktop\&#1053;&#1086;&#1074;&#1072;&#1103;%20&#1087;&#1072;&#1087;&#1082;&#1072;%20(2)\&#1040;&#1053;&#1040;&#1051;&#1048;&#1047;%20&#1059;&#1076;&#1086;&#1074;&#1083;&#1077;&#1090;&#1074;&#1086;&#1088;&#1077;&#1085;&#1085;&#1086;&#1089;&#1090;&#1100;%20&#1055;&#1055;&#1057;%20&#1091;&#1089;&#1083;&#1086;&#1074;&#1080;&#1103;&#1084;&#1080;%20&#1090;&#1088;&#1091;&#1076;&#107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1.1.Обоснованность управленческих </a:t>
            </a:r>
            <a:r>
              <a:rPr lang="ru-RU" dirty="0" smtClean="0"/>
              <a:t>решений</a:t>
            </a:r>
            <a:r>
              <a:rPr lang="en-US" dirty="0" smtClean="0"/>
              <a:t> 95,9%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 dirty="0"/>
          </a:p>
        </c:rich>
      </c:tx>
      <c:layout>
        <c:manualLayout>
          <c:xMode val="edge"/>
          <c:yMode val="edge"/>
          <c:x val="0.15074066344116624"/>
          <c:y val="5.289005540974044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3079332825332317E-2"/>
          <c:y val="0.31684210526315787"/>
          <c:w val="0.87466260265853868"/>
          <c:h val="0.547495510429617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D72FAB"/>
            </a:solidFill>
            <a:ln>
              <a:noFill/>
            </a:ln>
            <a:effectLst/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Анализ!$A$6:$A$10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Анализ!$C$6:$C$10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6</c:v>
                </c:pt>
                <c:pt idx="4">
                  <c:v>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302-4753-84B8-5DE199B4BA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3565184"/>
        <c:axId val="85217664"/>
      </c:barChart>
      <c:catAx>
        <c:axId val="83565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217664"/>
        <c:crosses val="autoZero"/>
        <c:auto val="1"/>
        <c:lblAlgn val="ctr"/>
        <c:lblOffset val="100"/>
        <c:noMultiLvlLbl val="0"/>
      </c:catAx>
      <c:valAx>
        <c:axId val="85217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565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2.5.Обеспечение в вузе социальной </a:t>
            </a:r>
            <a:r>
              <a:rPr lang="ru-RU" dirty="0" smtClean="0"/>
              <a:t>защиты</a:t>
            </a:r>
            <a:r>
              <a:rPr lang="en-US" dirty="0" smtClean="0"/>
              <a:t> 98%</a:t>
            </a:r>
            <a:endParaRPr lang="ru-RU" dirty="0"/>
          </a:p>
        </c:rich>
      </c:tx>
      <c:layout>
        <c:manualLayout>
          <c:xMode val="edge"/>
          <c:yMode val="edge"/>
          <c:x val="0.20159821274572873"/>
          <c:y val="5.173535134500874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spPr>
            <a:ln w="57150">
              <a:noFill/>
            </a:ln>
          </c:spPr>
          <c:dPt>
            <c:idx val="0"/>
            <c:bubble3D val="0"/>
            <c:spPr>
              <a:ln w="57150">
                <a:noFill/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8FA-4023-829D-DADF0B2A3FF5}"/>
              </c:ext>
            </c:extLst>
          </c:dPt>
          <c:dPt>
            <c:idx val="1"/>
            <c:bubble3D val="0"/>
            <c:spPr>
              <a:ln w="57150">
                <a:noFill/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F7D-8A45-A664-3A878A7A8A0A}"/>
              </c:ext>
            </c:extLst>
          </c:dPt>
          <c:dPt>
            <c:idx val="2"/>
            <c:bubble3D val="0"/>
            <c:spPr>
              <a:ln w="57150">
                <a:noFill/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FF7D-8A45-A664-3A878A7A8A0A}"/>
              </c:ext>
            </c:extLst>
          </c:dPt>
          <c:dPt>
            <c:idx val="3"/>
            <c:bubble3D val="0"/>
            <c:spPr>
              <a:ln w="57150">
                <a:noFill/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8FA-4023-829D-DADF0B2A3FF5}"/>
              </c:ext>
            </c:extLst>
          </c:dPt>
          <c:dLbls>
            <c:dLbl>
              <c:idx val="0"/>
              <c:layout>
                <c:manualLayout>
                  <c:x val="-7.1515289106018698E-3"/>
                  <c:y val="2.9643024437567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0396216097987749E-2"/>
                  <c:y val="-2.66149023038791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F7D-8A45-A664-3A878A7A8A0A}"/>
                </c:ext>
              </c:extLst>
            </c:dLbl>
            <c:dLbl>
              <c:idx val="2"/>
              <c:layout>
                <c:manualLayout>
                  <c:x val="-9.241819772528434E-2"/>
                  <c:y val="-1.539297171186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F7D-8A45-A664-3A878A7A8A0A}"/>
                </c:ext>
              </c:extLst>
            </c:dLbl>
            <c:dLbl>
              <c:idx val="3"/>
              <c:layout>
                <c:manualLayout>
                  <c:x val="4.926928177301599E-2"/>
                  <c:y val="3.0876477167212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2663879359146617E-2"/>
                  <c:y val="-1.98881344429053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Анализ!$A$62:$A$66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Анализ!$C$62:$C$66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5</c:v>
                </c:pt>
                <c:pt idx="4">
                  <c:v>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F7D-8A45-A664-3A878A7A8A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  <a:sp3d/>
      </c:spPr>
    </c:plotArea>
    <c:legend>
      <c:legendPos val="b"/>
      <c:layout>
        <c:manualLayout>
          <c:xMode val="edge"/>
          <c:yMode val="edge"/>
          <c:x val="0.12517380073836692"/>
          <c:y val="0.85473541148126486"/>
          <c:w val="0.81771115998047395"/>
          <c:h val="0.123406658751533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3.1.Разработка и реализация планов повышения квалификации преподавателей </a:t>
            </a:r>
            <a:r>
              <a:rPr lang="ru-RU" dirty="0" smtClean="0"/>
              <a:t>вуза</a:t>
            </a:r>
            <a:r>
              <a:rPr lang="en-US" dirty="0" smtClean="0"/>
              <a:t> 91,8%</a:t>
            </a:r>
            <a:endParaRPr lang="ru-RU" dirty="0"/>
          </a:p>
        </c:rich>
      </c:tx>
      <c:layout>
        <c:manualLayout>
          <c:xMode val="edge"/>
          <c:yMode val="edge"/>
          <c:x val="0.13515966754155731"/>
          <c:y val="6.9444444444444448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Анализ!$A$68:$A$72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Анализ!$C$68:$C$72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8</c:v>
                </c:pt>
                <c:pt idx="4">
                  <c:v>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BB0-5143-91AD-173B629AEC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2375808"/>
        <c:axId val="102377344"/>
        <c:axId val="0"/>
      </c:bar3DChart>
      <c:catAx>
        <c:axId val="102375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377344"/>
        <c:crosses val="autoZero"/>
        <c:auto val="1"/>
        <c:lblAlgn val="ctr"/>
        <c:lblOffset val="100"/>
        <c:noMultiLvlLbl val="0"/>
      </c:catAx>
      <c:valAx>
        <c:axId val="102377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375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3.2.Возможность </a:t>
            </a:r>
            <a:r>
              <a:rPr lang="ru-RU" dirty="0" smtClean="0"/>
              <a:t>самореализации</a:t>
            </a:r>
            <a:r>
              <a:rPr lang="en-US" dirty="0" smtClean="0"/>
              <a:t> 93,9%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Анализ!$A$74:$A$78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Анализ!$C$74:$C$78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2</c:v>
                </c:pt>
                <c:pt idx="3">
                  <c:v>6</c:v>
                </c:pt>
                <c:pt idx="4">
                  <c:v>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365-FE48-ACE0-7DC7D11074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2407168"/>
        <c:axId val="102421248"/>
        <c:axId val="0"/>
      </c:bar3DChart>
      <c:catAx>
        <c:axId val="1024071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421248"/>
        <c:crosses val="autoZero"/>
        <c:auto val="1"/>
        <c:lblAlgn val="ctr"/>
        <c:lblOffset val="100"/>
        <c:noMultiLvlLbl val="0"/>
      </c:catAx>
      <c:valAx>
        <c:axId val="1024212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407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3.3.Обучение педагогическим </a:t>
            </a:r>
            <a:r>
              <a:rPr lang="ru-RU" dirty="0" smtClean="0"/>
              <a:t>новациям</a:t>
            </a:r>
            <a:r>
              <a:rPr lang="en-US" dirty="0" smtClean="0"/>
              <a:t> 91,8%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9F9-B64F-9658-D03A4E26EEEB}"/>
              </c:ext>
            </c:extLst>
          </c:dPt>
          <c:dPt>
            <c:idx val="1"/>
            <c:bubble3D val="0"/>
            <c:spPr>
              <a:solidFill>
                <a:schemeClr val="accent3">
                  <a:shade val="86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59F9-B64F-9658-D03A4E26EEEB}"/>
              </c:ext>
            </c:extLst>
          </c:dPt>
          <c:dPt>
            <c:idx val="2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968-4C21-8447-B217570DF1DE}"/>
              </c:ext>
            </c:extLst>
          </c:dPt>
          <c:dPt>
            <c:idx val="3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9F9-B64F-9658-D03A4E26EEEB}"/>
              </c:ext>
            </c:extLst>
          </c:dPt>
          <c:dLbls>
            <c:dLbl>
              <c:idx val="0"/>
              <c:layout>
                <c:manualLayout>
                  <c:x val="-3.0219409526415737E-2"/>
                  <c:y val="-1.3799175103112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F9-B64F-9658-D03A4E26EEEB}"/>
                </c:ext>
              </c:extLst>
            </c:dLbl>
            <c:dLbl>
              <c:idx val="1"/>
              <c:layout>
                <c:manualLayout>
                  <c:x val="-1.5036675569047742E-3"/>
                  <c:y val="-1.11007124109486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9F9-B64F-9658-D03A4E26EEEB}"/>
                </c:ext>
              </c:extLst>
            </c:dLbl>
            <c:dLbl>
              <c:idx val="2"/>
              <c:layout>
                <c:manualLayout>
                  <c:x val="1.2727674726785593E-2"/>
                  <c:y val="-1.49549306336707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8325498575161365E-3"/>
                  <c:y val="-4.5177652793400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9F9-B64F-9658-D03A4E26EEEB}"/>
                </c:ext>
              </c:extLst>
            </c:dLbl>
            <c:dLbl>
              <c:idx val="4"/>
              <c:layout>
                <c:manualLayout>
                  <c:x val="-3.0927922907683998E-3"/>
                  <c:y val="5.71680539932508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Анализ!$A$80:$A$84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Анализ!$C$80:$C$84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3</c:v>
                </c:pt>
                <c:pt idx="3">
                  <c:v>7</c:v>
                </c:pt>
                <c:pt idx="4">
                  <c:v>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9F9-B64F-9658-D03A4E26EE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6527380148084737E-2"/>
          <c:y val="0.82523764529433818"/>
          <c:w val="0.8968813575050103"/>
          <c:h val="0.151905211848518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3.4.Организация стажировок</a:t>
            </a:r>
            <a:r>
              <a:rPr lang="en-US" dirty="0" smtClean="0"/>
              <a:t> 89,8%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Анализ!$A$86:$A$90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Анализ!$C$86:$C$90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9</c:v>
                </c:pt>
                <c:pt idx="4">
                  <c:v>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2AD-704C-A497-F8D5F2E741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03133184"/>
        <c:axId val="103134720"/>
      </c:barChart>
      <c:catAx>
        <c:axId val="103133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3134720"/>
        <c:crosses val="autoZero"/>
        <c:auto val="1"/>
        <c:lblAlgn val="ctr"/>
        <c:lblOffset val="100"/>
        <c:noMultiLvlLbl val="0"/>
      </c:catAx>
      <c:valAx>
        <c:axId val="1031347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3133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3.5.Преподаватель устанавливает необходимый контакт со студентами, использует при этом адекватные способы общения и </a:t>
            </a:r>
            <a:r>
              <a:rPr lang="ru-RU" dirty="0" smtClean="0"/>
              <a:t>взаимодействия</a:t>
            </a:r>
            <a:r>
              <a:rPr lang="en-US" dirty="0" smtClean="0"/>
              <a:t> 87,7%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0"/>
      <c:rotY val="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9F9-B64F-9658-D03A4E26EEE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59F9-B64F-9658-D03A4E26EEE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968-4C21-8447-B217570DF1D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9F9-B64F-9658-D03A4E26EEEB}"/>
              </c:ext>
            </c:extLst>
          </c:dPt>
          <c:dLbls>
            <c:dLbl>
              <c:idx val="0"/>
              <c:layout>
                <c:manualLayout>
                  <c:x val="0.16222726453390834"/>
                  <c:y val="-4.35825956538041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F9-B64F-9658-D03A4E26EEEB}"/>
                </c:ext>
              </c:extLst>
            </c:dLbl>
            <c:dLbl>
              <c:idx val="1"/>
              <c:layout>
                <c:manualLayout>
                  <c:x val="-0.16073189881741212"/>
                  <c:y val="-1.1431831890578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9F9-B64F-9658-D03A4E26EEEB}"/>
                </c:ext>
              </c:extLst>
            </c:dLbl>
            <c:dLbl>
              <c:idx val="2"/>
              <c:layout>
                <c:manualLayout>
                  <c:x val="5.715920120241356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7099661117948463E-3"/>
                  <c:y val="-1.5529580541562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9F9-B64F-9658-D03A4E26EE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Анализ!$A$92:$A$96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Анализ!$C$92:$C$96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5</c:v>
                </c:pt>
                <c:pt idx="3">
                  <c:v>5</c:v>
                </c:pt>
                <c:pt idx="4">
                  <c:v>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9F9-B64F-9658-D03A4E26EE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cylinder"/>
        <c:axId val="103953152"/>
        <c:axId val="103951360"/>
        <c:axId val="0"/>
      </c:bar3DChart>
      <c:valAx>
        <c:axId val="10395136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03953152"/>
        <c:crosses val="autoZero"/>
        <c:crossBetween val="between"/>
      </c:valAx>
      <c:catAx>
        <c:axId val="103953152"/>
        <c:scaling>
          <c:orientation val="minMax"/>
        </c:scaling>
        <c:delete val="0"/>
        <c:axPos val="b"/>
        <c:majorTickMark val="out"/>
        <c:minorTickMark val="none"/>
        <c:tickLblPos val="nextTo"/>
        <c:crossAx val="10395136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gradFill>
        <a:gsLst>
          <a:gs pos="0">
            <a:schemeClr val="accent1">
              <a:tint val="66000"/>
              <a:satMod val="160000"/>
            </a:schemeClr>
          </a:gs>
          <a:gs pos="50000">
            <a:schemeClr val="accent1">
              <a:tint val="44500"/>
              <a:satMod val="160000"/>
            </a:schemeClr>
          </a:gs>
          <a:gs pos="100000">
            <a:schemeClr val="accent1">
              <a:tint val="23500"/>
              <a:satMod val="160000"/>
            </a:schemeClr>
          </a:gs>
        </a:gsLst>
        <a:lin ang="5400000" scaled="0"/>
      </a:gra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3.6.Организация научно-исследовательской работы </a:t>
            </a:r>
            <a:r>
              <a:rPr lang="ru-RU" dirty="0" smtClean="0"/>
              <a:t>преподавателей</a:t>
            </a:r>
            <a:r>
              <a:rPr lang="en-US" dirty="0" smtClean="0"/>
              <a:t> 93,9%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681-2F41-AB5F-1AC71B3D17C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A681-2F41-AB5F-1AC71B3D17C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681-2F41-AB5F-1AC71B3D17C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A681-2F41-AB5F-1AC71B3D17CB}"/>
              </c:ext>
            </c:extLst>
          </c:dPt>
          <c:dLbls>
            <c:dLbl>
              <c:idx val="0"/>
              <c:layout>
                <c:manualLayout>
                  <c:x val="1.3888888888888788E-2"/>
                  <c:y val="-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681-2F41-AB5F-1AC71B3D17CB}"/>
                </c:ext>
              </c:extLst>
            </c:dLbl>
            <c:dLbl>
              <c:idx val="1"/>
              <c:layout>
                <c:manualLayout>
                  <c:x val="-4.1666666666666768E-2"/>
                  <c:y val="-6.48148148148148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681-2F41-AB5F-1AC71B3D17CB}"/>
                </c:ext>
              </c:extLst>
            </c:dLbl>
            <c:dLbl>
              <c:idx val="2"/>
              <c:layout>
                <c:manualLayout>
                  <c:x val="2.078853046594982E-2"/>
                  <c:y val="-4.74122285303041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81-2F41-AB5F-1AC71B3D17CB}"/>
                </c:ext>
              </c:extLst>
            </c:dLbl>
            <c:dLbl>
              <c:idx val="3"/>
              <c:layout>
                <c:manualLayout>
                  <c:x val="4.5071825699206952E-2"/>
                  <c:y val="-3.49655953752138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681-2F41-AB5F-1AC71B3D17CB}"/>
                </c:ext>
              </c:extLst>
            </c:dLbl>
            <c:dLbl>
              <c:idx val="4"/>
              <c:layout>
                <c:manualLayout>
                  <c:x val="-5.306799336650083E-2"/>
                  <c:y val="3.32379233364244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Анализ!$A$98:$A$102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Анализ!$C$98:$C$102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5</c:v>
                </c:pt>
                <c:pt idx="4">
                  <c:v>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681-2F41-AB5F-1AC71B3D17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8382758125383583E-2"/>
          <c:y val="0.86012330309932727"/>
          <c:w val="0.91981823167626431"/>
          <c:h val="0.117718081343056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4.1.Социальная и материальная </a:t>
            </a:r>
            <a:r>
              <a:rPr lang="ru-RU" dirty="0" smtClean="0"/>
              <a:t>поддержка</a:t>
            </a:r>
            <a:r>
              <a:rPr lang="en-US" dirty="0" smtClean="0"/>
              <a:t> 83,7%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9BF-4649-B137-FDDA4A1E8DB4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9BF-4649-B137-FDDA4A1E8DB4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B1D-5E4B-94B2-5B0267CC8518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B1D-5E4B-94B2-5B0267CC8518}"/>
              </c:ext>
            </c:extLst>
          </c:dPt>
          <c:dLbls>
            <c:dLbl>
              <c:idx val="1"/>
              <c:layout>
                <c:manualLayout>
                  <c:x val="6.4087150450641162E-3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0921381466652099E-3"/>
                  <c:y val="-1.968172081938033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B1D-5E4B-94B2-5B0267CC85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Анализ!$A$104:$A$108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Анализ!$C$104:$C$108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7</c:v>
                </c:pt>
                <c:pt idx="3">
                  <c:v>5</c:v>
                </c:pt>
                <c:pt idx="4">
                  <c:v>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B1D-5E4B-94B2-5B0267CC85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6890584815432794E-2"/>
          <c:y val="0.85488460494162366"/>
          <c:w val="0.87262729310258258"/>
          <c:h val="0.122126889311249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4.2.Реакция на жалобы, претензии и </a:t>
            </a:r>
            <a:r>
              <a:rPr lang="ru-RU" dirty="0" smtClean="0"/>
              <a:t>предложения</a:t>
            </a:r>
            <a:r>
              <a:rPr lang="en-US" dirty="0" smtClean="0"/>
              <a:t> 95,9%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Анализ!$A$110:$A$114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Анализ!$C$110:$C$114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7</c:v>
                </c:pt>
                <c:pt idx="4">
                  <c:v>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9F0-1A4E-9D21-1C19F1E1D0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03799808"/>
        <c:axId val="103801600"/>
      </c:barChart>
      <c:catAx>
        <c:axId val="1037998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3801600"/>
        <c:crosses val="autoZero"/>
        <c:auto val="1"/>
        <c:lblAlgn val="ctr"/>
        <c:lblOffset val="100"/>
        <c:noMultiLvlLbl val="0"/>
      </c:catAx>
      <c:valAx>
        <c:axId val="1038016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3799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4.3.Мотивация и поощрение </a:t>
            </a:r>
            <a:r>
              <a:rPr lang="ru-RU" dirty="0" smtClean="0"/>
              <a:t>преподавателей</a:t>
            </a:r>
            <a:r>
              <a:rPr lang="en-US" dirty="0" smtClean="0"/>
              <a:t> 89,8%</a:t>
            </a:r>
            <a:endParaRPr lang="ru-RU" dirty="0"/>
          </a:p>
        </c:rich>
      </c:tx>
      <c:layout>
        <c:manualLayout>
          <c:xMode val="edge"/>
          <c:yMode val="edge"/>
          <c:x val="0.20709197234188106"/>
          <c:y val="2.392667070462346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Анализ!$A$116:$A$120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Анализ!$C$116:$C$120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5</c:v>
                </c:pt>
                <c:pt idx="4">
                  <c:v>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84C-6A45-B16B-5F695FE2F5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03862272"/>
        <c:axId val="103863808"/>
      </c:barChart>
      <c:catAx>
        <c:axId val="1038622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3863808"/>
        <c:crosses val="autoZero"/>
        <c:auto val="1"/>
        <c:lblAlgn val="ctr"/>
        <c:lblOffset val="100"/>
        <c:noMultiLvlLbl val="0"/>
      </c:catAx>
      <c:valAx>
        <c:axId val="1038638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3862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1.2.Эффективность обмена </a:t>
            </a:r>
            <a:r>
              <a:rPr lang="ru-RU" dirty="0" smtClean="0"/>
              <a:t>информацией</a:t>
            </a:r>
            <a:r>
              <a:rPr lang="en-US" dirty="0" smtClean="0"/>
              <a:t> 93,9%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F428-4C85-BAC6-51967C61675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428-4C85-BAC6-51967C61675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F428-4C85-BAC6-51967C61675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428-4C85-BAC6-51967C616759}"/>
              </c:ext>
            </c:extLst>
          </c:dPt>
          <c:dLbls>
            <c:dLbl>
              <c:idx val="0"/>
              <c:layout>
                <c:manualLayout>
                  <c:x val="-6.3407237243137321E-2"/>
                  <c:y val="3.09731527774966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428-4C85-BAC6-51967C616759}"/>
                </c:ext>
              </c:extLst>
            </c:dLbl>
            <c:dLbl>
              <c:idx val="1"/>
              <c:layout>
                <c:manualLayout>
                  <c:x val="1.9588566304451868E-2"/>
                  <c:y val="4.1104116484154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428-4C85-BAC6-51967C616759}"/>
                </c:ext>
              </c:extLst>
            </c:dLbl>
            <c:dLbl>
              <c:idx val="2"/>
              <c:layout>
                <c:manualLayout>
                  <c:x val="6.9330884982947191E-2"/>
                  <c:y val="2.6225802751519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428-4C85-BAC6-51967C616759}"/>
                </c:ext>
              </c:extLst>
            </c:dLbl>
            <c:dLbl>
              <c:idx val="3"/>
              <c:layout>
                <c:manualLayout>
                  <c:x val="1.9568127437933205E-2"/>
                  <c:y val="2.3319696769747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5211649081094691E-2"/>
                  <c:y val="-4.30041496209621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Анализ!$A$12:$A$16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Анализ!$C$12:$C$16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2</c:v>
                </c:pt>
                <c:pt idx="3">
                  <c:v>4</c:v>
                </c:pt>
                <c:pt idx="4">
                  <c:v>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428-4C85-BAC6-51967C6167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4245308846760292E-2"/>
          <c:y val="0.8589381075968856"/>
          <c:w val="0.82841049561202529"/>
          <c:h val="0.1187155236880306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4.4.Обеспечение возможности участия преподавателей в улучшении деятельности </a:t>
            </a:r>
            <a:r>
              <a:rPr lang="ru-RU" dirty="0" smtClean="0"/>
              <a:t>вуза</a:t>
            </a:r>
            <a:r>
              <a:rPr lang="en-US" dirty="0" smtClean="0"/>
              <a:t> 93,9%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Анализ!$A$122:$A$126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Анализ!$C$122:$C$126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6</c:v>
                </c:pt>
                <c:pt idx="4">
                  <c:v>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119-B443-BA98-CD629EAD67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3893632"/>
        <c:axId val="103903616"/>
        <c:axId val="0"/>
      </c:bar3DChart>
      <c:catAx>
        <c:axId val="103893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3903616"/>
        <c:crosses val="autoZero"/>
        <c:auto val="1"/>
        <c:lblAlgn val="ctr"/>
        <c:lblOffset val="100"/>
        <c:noMultiLvlLbl val="0"/>
      </c:catAx>
      <c:valAx>
        <c:axId val="103903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3893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5.1.Распределение часов между читаемыми </a:t>
            </a:r>
            <a:r>
              <a:rPr lang="ru-RU" dirty="0" smtClean="0"/>
              <a:t>дисциплинами</a:t>
            </a:r>
            <a:r>
              <a:rPr lang="en-US" dirty="0" smtClean="0"/>
              <a:t> 95,9%</a:t>
            </a:r>
            <a:endParaRPr lang="ru-RU" dirty="0"/>
          </a:p>
        </c:rich>
      </c:tx>
      <c:layout>
        <c:manualLayout>
          <c:xMode val="edge"/>
          <c:yMode val="edge"/>
          <c:x val="0.15452991452991452"/>
          <c:y val="3.646308113035551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spPr>
            <a:gradFill flip="none" rotWithShape="1">
              <a:gsLst>
                <a:gs pos="0">
                  <a:srgbClr val="3399FF"/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0" scaled="1"/>
              <a:tileRect/>
            </a:gradFill>
            <a:ln>
              <a:noFill/>
            </a:ln>
            <a:effectLst/>
          </c:spPr>
          <c:explosion val="25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Анализ!$A$128:$A$132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Анализ!$C$128:$C$132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6</c:v>
                </c:pt>
                <c:pt idx="4">
                  <c:v>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FAA-8D4C-B676-9DE38F09CE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5.2.Формы (методы) проведения лекционных </a:t>
            </a:r>
            <a:r>
              <a:rPr lang="ru-RU" dirty="0" smtClean="0"/>
              <a:t>занятий</a:t>
            </a:r>
            <a:r>
              <a:rPr lang="en-US" dirty="0" smtClean="0"/>
              <a:t> 95,9%</a:t>
            </a:r>
            <a:endParaRPr lang="ru-RU" dirty="0"/>
          </a:p>
        </c:rich>
      </c:tx>
      <c:layout>
        <c:manualLayout>
          <c:xMode val="edge"/>
          <c:yMode val="edge"/>
          <c:x val="0.17685017639073855"/>
          <c:y val="2.035830618892508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Анализ!$A$134:$A$138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Анализ!$C$134:$C$138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5</c:v>
                </c:pt>
                <c:pt idx="4">
                  <c:v>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2EA-2F45-B21B-E7C014110C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3558144"/>
        <c:axId val="103568128"/>
        <c:axId val="0"/>
      </c:bar3DChart>
      <c:catAx>
        <c:axId val="103558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3568128"/>
        <c:crosses val="autoZero"/>
        <c:auto val="1"/>
        <c:lblAlgn val="ctr"/>
        <c:lblOffset val="100"/>
        <c:noMultiLvlLbl val="0"/>
      </c:catAx>
      <c:valAx>
        <c:axId val="103568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3558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5.3.Формы (методы) проведения семинарских, практических и лабораторных </a:t>
            </a:r>
            <a:r>
              <a:rPr lang="ru-RU" dirty="0" smtClean="0"/>
              <a:t>занятий</a:t>
            </a:r>
            <a:r>
              <a:rPr lang="en-US" dirty="0" smtClean="0"/>
              <a:t> 93,9%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Анализ!$A$140:$A$144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Анализ!$C$140:$C$144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6</c:v>
                </c:pt>
                <c:pt idx="4">
                  <c:v>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62-A243-B12D-9737D774AD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03625088"/>
        <c:axId val="103626624"/>
      </c:barChart>
      <c:catAx>
        <c:axId val="1036250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3626624"/>
        <c:crosses val="autoZero"/>
        <c:auto val="1"/>
        <c:lblAlgn val="ctr"/>
        <c:lblOffset val="100"/>
        <c:noMultiLvlLbl val="0"/>
      </c:catAx>
      <c:valAx>
        <c:axId val="1036266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3625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5.4.Организация дополнительных занятий по </a:t>
            </a:r>
            <a:r>
              <a:rPr lang="ru-RU" dirty="0" smtClean="0"/>
              <a:t>предметам</a:t>
            </a:r>
            <a:r>
              <a:rPr lang="en-US" dirty="0" smtClean="0"/>
              <a:t> 91,8%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6999733728936056"/>
          <c:y val="0.27056179775280897"/>
          <c:w val="0.79277238895862656"/>
          <c:h val="0.6135916718275383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Анализ!$A$146:$A$150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Анализ!$C$146:$C$150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0</c:v>
                </c:pt>
                <c:pt idx="3">
                  <c:v>5</c:v>
                </c:pt>
                <c:pt idx="4">
                  <c:v>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9F0-1A4E-9D21-1C19F1E1D0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03660160"/>
        <c:axId val="104272256"/>
      </c:barChart>
      <c:catAx>
        <c:axId val="103660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4272256"/>
        <c:crosses val="autoZero"/>
        <c:auto val="1"/>
        <c:lblAlgn val="ctr"/>
        <c:lblOffset val="100"/>
        <c:noMultiLvlLbl val="0"/>
      </c:catAx>
      <c:valAx>
        <c:axId val="1042722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3660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5.5.Формы контроля знаний </a:t>
            </a:r>
            <a:r>
              <a:rPr lang="ru-RU" dirty="0" smtClean="0"/>
              <a:t>студентов</a:t>
            </a:r>
            <a:r>
              <a:rPr lang="en-US" dirty="0" smtClean="0"/>
              <a:t> 89,8%</a:t>
            </a:r>
            <a:endParaRPr lang="ru-RU" dirty="0"/>
          </a:p>
        </c:rich>
      </c:tx>
      <c:layout>
        <c:manualLayout>
          <c:xMode val="edge"/>
          <c:yMode val="edge"/>
          <c:x val="0.13515966754155731"/>
          <c:y val="6.9444444444444448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Анализ!$A$152:$A$156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Анализ!$C$152:$C$156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BB0-5143-91AD-173B629AEC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4306176"/>
        <c:axId val="104307712"/>
        <c:axId val="0"/>
      </c:bar3DChart>
      <c:catAx>
        <c:axId val="10430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4307712"/>
        <c:crosses val="autoZero"/>
        <c:auto val="1"/>
        <c:lblAlgn val="ctr"/>
        <c:lblOffset val="100"/>
        <c:noMultiLvlLbl val="0"/>
      </c:catAx>
      <c:valAx>
        <c:axId val="104307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4306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6.1.Доступность  и достаточность  компьютерных </a:t>
            </a:r>
            <a:r>
              <a:rPr lang="ru-RU" dirty="0" smtClean="0"/>
              <a:t>технологий</a:t>
            </a:r>
            <a:r>
              <a:rPr lang="en-US" dirty="0" smtClean="0"/>
              <a:t> 91,8%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26E-4C6E-AE34-FEEDF6CF557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84E1-EE47-AAFD-377A4ADBE4B3}"/>
              </c:ext>
            </c:extLst>
          </c:dPt>
          <c:dPt>
            <c:idx val="2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4E1-EE47-AAFD-377A4ADBE4B3}"/>
              </c:ext>
            </c:extLst>
          </c:dPt>
          <c:dPt>
            <c:idx val="3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26E-4C6E-AE34-FEEDF6CF5578}"/>
              </c:ext>
            </c:extLst>
          </c:dPt>
          <c:dPt>
            <c:idx val="4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Lbls>
            <c:dLbl>
              <c:idx val="0"/>
              <c:layout>
                <c:manualLayout>
                  <c:x val="-7.8432252160003674E-3"/>
                  <c:y val="-9.25233109146792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9227508041574937"/>
                  <c:y val="0.161721759990534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4E1-EE47-AAFD-377A4ADBE4B3}"/>
                </c:ext>
              </c:extLst>
            </c:dLbl>
            <c:dLbl>
              <c:idx val="2"/>
              <c:layout>
                <c:manualLayout>
                  <c:x val="-5.6836779697752061E-3"/>
                  <c:y val="1.78186458503521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4E1-EE47-AAFD-377A4ADBE4B3}"/>
                </c:ext>
              </c:extLst>
            </c:dLbl>
            <c:dLbl>
              <c:idx val="3"/>
              <c:layout>
                <c:manualLayout>
                  <c:x val="-1.349247562098068E-2"/>
                  <c:y val="-3.71209016424849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1780458027451811E-2"/>
                  <c:y val="-1.07932623264536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noFill/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Анализ!$A$158:$A$162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Анализ!$C$158:$C$162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3</c:v>
                </c:pt>
                <c:pt idx="3">
                  <c:v>4</c:v>
                </c:pt>
                <c:pt idx="4">
                  <c:v>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4E1-EE47-AAFD-377A4ADBE4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5500378304618995E-2"/>
          <c:y val="0.86676172641743565"/>
          <c:w val="0.91110083711531697"/>
          <c:h val="0.110315637479412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6.2.Оснащенность и укомплектованность </a:t>
            </a:r>
            <a:r>
              <a:rPr lang="ru-RU" dirty="0" smtClean="0"/>
              <a:t>библиотеки</a:t>
            </a:r>
            <a:r>
              <a:rPr lang="en-US" dirty="0" smtClean="0"/>
              <a:t> 87,7%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64C-4A25-8989-F8B33D3A7305}"/>
              </c:ext>
            </c:extLst>
          </c:dPt>
          <c:dPt>
            <c:idx val="1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C11A-754F-85D5-6A5655887F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11A-754F-85D5-6A5655887FAD}"/>
              </c:ext>
            </c:extLst>
          </c:dPt>
          <c:dPt>
            <c:idx val="3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64C-4A25-8989-F8B33D3A7305}"/>
              </c:ext>
            </c:extLst>
          </c:dPt>
          <c:dPt>
            <c:idx val="4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</c:spPr>
          </c:dPt>
          <c:dLbls>
            <c:dLbl>
              <c:idx val="1"/>
              <c:layout>
                <c:manualLayout>
                  <c:x val="-1.8620926153075087E-2"/>
                  <c:y val="-4.6295825924985183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11A-754F-85D5-6A5655887FAD}"/>
                </c:ext>
              </c:extLst>
            </c:dLbl>
            <c:dLbl>
              <c:idx val="2"/>
              <c:layout>
                <c:manualLayout>
                  <c:x val="-2.1356124454292458E-3"/>
                  <c:y val="-2.026985629728835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11A-754F-85D5-6A5655887F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noFill/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Анализ!$A$164:$A$168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Анализ!$C$164:$C$168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10</c:v>
                </c:pt>
                <c:pt idx="4">
                  <c:v>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11A-754F-85D5-6A5655887F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0493807620781072E-2"/>
          <c:y val="0.82844528598148104"/>
          <c:w val="0.9056120497500626"/>
          <c:h val="0.14809430346133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6.3.Оснащенность  помещений для проведения всех видов занятий (лаборатории, специализированные аудитории, мультимедийное оборудование и т.д</a:t>
            </a:r>
            <a:r>
              <a:rPr lang="ru-RU" dirty="0" smtClean="0"/>
              <a:t>.)</a:t>
            </a:r>
            <a:r>
              <a:rPr lang="en-US" dirty="0" smtClean="0"/>
              <a:t> 89,8%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681-2F41-AB5F-1AC71B3D17C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A681-2F41-AB5F-1AC71B3D17C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681-2F41-AB5F-1AC71B3D17C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A681-2F41-AB5F-1AC71B3D17CB}"/>
              </c:ext>
            </c:extLst>
          </c:dPt>
          <c:dLbls>
            <c:dLbl>
              <c:idx val="0"/>
              <c:layout>
                <c:manualLayout>
                  <c:x val="1.3888888888888788E-2"/>
                  <c:y val="-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681-2F41-AB5F-1AC71B3D17CB}"/>
                </c:ext>
              </c:extLst>
            </c:dLbl>
            <c:dLbl>
              <c:idx val="1"/>
              <c:layout>
                <c:manualLayout>
                  <c:x val="-4.1666666666666768E-2"/>
                  <c:y val="-6.48148148148148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681-2F41-AB5F-1AC71B3D17CB}"/>
                </c:ext>
              </c:extLst>
            </c:dLbl>
            <c:dLbl>
              <c:idx val="2"/>
              <c:layout>
                <c:manualLayout>
                  <c:x val="2.7214957161191856E-2"/>
                  <c:y val="-6.04941943260335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81-2F41-AB5F-1AC71B3D17CB}"/>
                </c:ext>
              </c:extLst>
            </c:dLbl>
            <c:dLbl>
              <c:idx val="3"/>
              <c:layout>
                <c:manualLayout>
                  <c:x val="6.2297917606114216E-2"/>
                  <c:y val="-4.3671418613000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681-2F41-AB5F-1AC71B3D17CB}"/>
                </c:ext>
              </c:extLst>
            </c:dLbl>
            <c:dLbl>
              <c:idx val="4"/>
              <c:layout>
                <c:manualLayout>
                  <c:x val="-8.8105726872246701E-2"/>
                  <c:y val="5.1388189213740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Анализ!$A$171:$A$175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Анализ!$C$171:$C$175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4</c:v>
                </c:pt>
                <c:pt idx="3">
                  <c:v>5</c:v>
                </c:pt>
                <c:pt idx="4">
                  <c:v>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681-2F41-AB5F-1AC71B3D17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3678125036132608E-2"/>
          <c:y val="0.88045075040019172"/>
          <c:w val="0.87907546798940883"/>
          <c:h val="0.102419853195228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6.4.Методическое обеспечение занятий (учебники, учебные пособия</a:t>
            </a:r>
            <a:r>
              <a:rPr lang="ru-RU" dirty="0" smtClean="0"/>
              <a:t>)</a:t>
            </a:r>
            <a:r>
              <a:rPr lang="en-US" dirty="0" smtClean="0"/>
              <a:t> 89,8%</a:t>
            </a:r>
            <a:endParaRPr lang="ru-RU" dirty="0"/>
          </a:p>
        </c:rich>
      </c:tx>
      <c:layout>
        <c:manualLayout>
          <c:xMode val="edge"/>
          <c:yMode val="edge"/>
          <c:x val="0.15004748338081672"/>
          <c:y val="3.3694344163658241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Анализ!$A$177:$A$181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Анализ!$C$177:$C$181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8</c:v>
                </c:pt>
                <c:pt idx="4">
                  <c:v>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008-084D-8E1C-2778016C95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4093184"/>
        <c:axId val="104094720"/>
        <c:axId val="0"/>
      </c:bar3DChart>
      <c:catAx>
        <c:axId val="104093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4094720"/>
        <c:crosses val="autoZero"/>
        <c:auto val="1"/>
        <c:lblAlgn val="ctr"/>
        <c:lblOffset val="100"/>
        <c:noMultiLvlLbl val="0"/>
      </c:catAx>
      <c:valAx>
        <c:axId val="104094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4093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1.4.Оценка администрацией повышения научно-педагогической и другой профессиональной </a:t>
            </a:r>
            <a:r>
              <a:rPr lang="ru-RU" dirty="0" smtClean="0"/>
              <a:t>квалификации</a:t>
            </a:r>
            <a:r>
              <a:rPr lang="en-US" dirty="0" smtClean="0"/>
              <a:t> 91,8%</a:t>
            </a:r>
            <a:endParaRPr lang="ru-RU" dirty="0"/>
          </a:p>
        </c:rich>
      </c:tx>
      <c:layout>
        <c:manualLayout>
          <c:xMode val="edge"/>
          <c:yMode val="edge"/>
          <c:x val="0.10639317940787874"/>
          <c:y val="2.58150096383180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9598877726491088E-2"/>
          <c:y val="0.40687224669603522"/>
          <c:w val="0.89281491537695723"/>
          <c:h val="0.4451203070981766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Анализ!$A$25:$A$29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Анализ!$C$25:$C$29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3</c:v>
                </c:pt>
                <c:pt idx="3">
                  <c:v>7</c:v>
                </c:pt>
                <c:pt idx="4">
                  <c:v>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CB8-FA4B-9A14-6A12FDD933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6034176"/>
        <c:axId val="96035968"/>
      </c:barChart>
      <c:catAx>
        <c:axId val="96034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6035968"/>
        <c:crosses val="autoZero"/>
        <c:auto val="1"/>
        <c:lblAlgn val="ctr"/>
        <c:lblOffset val="100"/>
        <c:noMultiLvlLbl val="0"/>
      </c:catAx>
      <c:valAx>
        <c:axId val="96035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6034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1.5.Доступность руководства вуза для </a:t>
            </a:r>
            <a:r>
              <a:rPr lang="ru-RU" dirty="0" smtClean="0"/>
              <a:t>преподавателей</a:t>
            </a:r>
            <a:r>
              <a:rPr lang="en-US" dirty="0" smtClean="0"/>
              <a:t> 93,9%</a:t>
            </a:r>
            <a:endParaRPr lang="ru-RU" dirty="0"/>
          </a:p>
        </c:rich>
      </c:tx>
      <c:layout>
        <c:manualLayout>
          <c:xMode val="edge"/>
          <c:yMode val="edge"/>
          <c:x val="0.1207849572783955"/>
          <c:y val="2.721088435374149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EAC-4B3C-AB38-95EEE3A463D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674-464D-A385-3B25BE39094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5674-464D-A385-3B25BE39094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674-464D-A385-3B25BE390946}"/>
              </c:ext>
            </c:extLst>
          </c:dPt>
          <c:dLbls>
            <c:dLbl>
              <c:idx val="1"/>
              <c:layout>
                <c:manualLayout>
                  <c:x val="3.3155358963325041E-2"/>
                  <c:y val="4.282086198634504E-1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674-464D-A385-3B25BE390946}"/>
                </c:ext>
              </c:extLst>
            </c:dLbl>
            <c:dLbl>
              <c:idx val="2"/>
              <c:layout>
                <c:manualLayout>
                  <c:x val="-4.1564365358086615E-2"/>
                  <c:y val="-9.2067063045690716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674-464D-A385-3B25BE3909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Анализ!$A$31:$A$35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Анализ!$C$31:$C$35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674-464D-A385-3B25BE3909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1.3.Оперативность реагирования администрации на запросы и </a:t>
            </a:r>
            <a:r>
              <a:rPr lang="ru-RU" dirty="0" smtClean="0"/>
              <a:t>жалобы</a:t>
            </a:r>
            <a:r>
              <a:rPr lang="en-US" dirty="0" smtClean="0"/>
              <a:t> 93,9%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Анализ!$A$18:$A$22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Анализ!$C$18:$C$22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5</c:v>
                </c:pt>
                <c:pt idx="4">
                  <c:v>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0B0-43FD-93DF-D8C728BDDAA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5764864"/>
        <c:axId val="95787264"/>
      </c:barChart>
      <c:catAx>
        <c:axId val="95764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5787264"/>
        <c:crosses val="autoZero"/>
        <c:auto val="1"/>
        <c:lblAlgn val="ctr"/>
        <c:lblOffset val="100"/>
        <c:noMultiLvlLbl val="0"/>
      </c:catAx>
      <c:valAx>
        <c:axId val="95787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5764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2.1.Межличностные </a:t>
            </a:r>
            <a:r>
              <a:rPr lang="ru-RU" dirty="0" smtClean="0"/>
              <a:t>отношения</a:t>
            </a:r>
            <a:r>
              <a:rPr lang="en-US" dirty="0" smtClean="0"/>
              <a:t> 98%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>
        <c:manualLayout>
          <c:layoutTarget val="inner"/>
          <c:xMode val="edge"/>
          <c:yMode val="edge"/>
          <c:x val="9.0692038495188101E-2"/>
          <c:y val="0.19486111111111112"/>
          <c:w val="0.86486351706036746"/>
          <c:h val="0.61917468649752117"/>
        </c:manualLayout>
      </c:layout>
      <c:bar3DChart>
        <c:barDir val="col"/>
        <c:grouping val="clustered"/>
        <c:varyColors val="0"/>
        <c:ser>
          <c:idx val="0"/>
          <c:order val="0"/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Анализ!$A$37:$A$41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Анализ!$C$37:$C$41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10</c:v>
                </c:pt>
                <c:pt idx="4">
                  <c:v>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3C2-7244-A957-3671E33577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cylinder"/>
        <c:axId val="84796928"/>
        <c:axId val="84798464"/>
        <c:axId val="0"/>
      </c:bar3DChart>
      <c:catAx>
        <c:axId val="84796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4798464"/>
        <c:crosses val="autoZero"/>
        <c:auto val="1"/>
        <c:lblAlgn val="ctr"/>
        <c:lblOffset val="100"/>
        <c:noMultiLvlLbl val="0"/>
      </c:catAx>
      <c:valAx>
        <c:axId val="84798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4796928"/>
        <c:crosses val="autoZero"/>
        <c:crossBetween val="between"/>
      </c:valAx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2.2.Рабочая среда (гигиенические условия, доступ в интернет, безопасность, температурный режим, мебель, расходные материалы и т.д</a:t>
            </a:r>
            <a:r>
              <a:rPr lang="ru-RU" dirty="0" smtClean="0"/>
              <a:t>.)</a:t>
            </a:r>
            <a:r>
              <a:rPr lang="en-US" dirty="0" smtClean="0"/>
              <a:t> 95,9%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chemeClr val="accent2">
                    <a:tint val="66000"/>
                    <a:satMod val="160000"/>
                  </a:schemeClr>
                </a:gs>
                <a:gs pos="50000">
                  <a:schemeClr val="accent2">
                    <a:tint val="44500"/>
                    <a:satMod val="160000"/>
                  </a:schemeClr>
                </a:gs>
                <a:gs pos="100000">
                  <a:schemeClr val="accent2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Анализ!$A$44:$A$48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Анализ!$C$44:$C$48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4</c:v>
                </c:pt>
                <c:pt idx="4">
                  <c:v>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95F-4F45-A773-9158FA92BA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4959232"/>
        <c:axId val="84960768"/>
      </c:barChart>
      <c:catAx>
        <c:axId val="849592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4960768"/>
        <c:crosses val="autoZero"/>
        <c:auto val="1"/>
        <c:lblAlgn val="ctr"/>
        <c:lblOffset val="100"/>
        <c:noMultiLvlLbl val="0"/>
      </c:catAx>
      <c:valAx>
        <c:axId val="849607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4959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2.3.Организация обмена информацией между различными подразделениями </a:t>
            </a:r>
            <a:r>
              <a:rPr lang="ru-RU" dirty="0" smtClean="0"/>
              <a:t>вуза</a:t>
            </a:r>
            <a:r>
              <a:rPr lang="en-US" dirty="0" smtClean="0"/>
              <a:t> 98%</a:t>
            </a:r>
            <a:r>
              <a:rPr lang="en-US" baseline="0" dirty="0" smtClean="0"/>
              <a:t> </a:t>
            </a:r>
            <a:endParaRPr lang="ru-RU" dirty="0"/>
          </a:p>
        </c:rich>
      </c:tx>
      <c:layout>
        <c:manualLayout>
          <c:xMode val="edge"/>
          <c:yMode val="edge"/>
          <c:x val="0.11282051282051282"/>
          <c:y val="3.4883720930232558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Анализ!$A$50:$A$54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Анализ!$C$50:$C$54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8</c:v>
                </c:pt>
                <c:pt idx="4">
                  <c:v>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F51-B54B-B790-EF32BEA8F5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5852032"/>
        <c:axId val="95853568"/>
        <c:axId val="0"/>
      </c:bar3DChart>
      <c:catAx>
        <c:axId val="958520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5853568"/>
        <c:crosses val="autoZero"/>
        <c:auto val="1"/>
        <c:lblAlgn val="ctr"/>
        <c:lblOffset val="100"/>
        <c:noMultiLvlLbl val="0"/>
      </c:catAx>
      <c:valAx>
        <c:axId val="958535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5852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2.4.Организация общественной и культурной активности </a:t>
            </a:r>
            <a:r>
              <a:rPr lang="ru-RU" dirty="0" smtClean="0"/>
              <a:t>сотрудников</a:t>
            </a:r>
            <a:r>
              <a:rPr lang="en-US" dirty="0" smtClean="0"/>
              <a:t> 93,9%</a:t>
            </a:r>
            <a:endParaRPr lang="ru-RU" dirty="0"/>
          </a:p>
        </c:rich>
      </c:tx>
      <c:layout>
        <c:manualLayout>
          <c:xMode val="edge"/>
          <c:yMode val="edge"/>
          <c:x val="0.15004737575912894"/>
          <c:y val="3.7734828600970341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Анализ!$A$56:$A$60</c:f>
              <c:strCache>
                <c:ptCount val="5"/>
                <c:pt idx="0">
                  <c:v>1 балл</c:v>
                </c:pt>
                <c:pt idx="1">
                  <c:v>2 балла </c:v>
                </c:pt>
                <c:pt idx="2">
                  <c:v>3 балла </c:v>
                </c:pt>
                <c:pt idx="3">
                  <c:v>4 балла </c:v>
                </c:pt>
                <c:pt idx="4">
                  <c:v>5 баллов</c:v>
                </c:pt>
              </c:strCache>
            </c:strRef>
          </c:cat>
          <c:val>
            <c:numRef>
              <c:f>Анализ!$C$56:$C$60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2</c:v>
                </c:pt>
                <c:pt idx="3">
                  <c:v>4</c:v>
                </c:pt>
                <c:pt idx="4">
                  <c:v>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008-084D-8E1C-2778016C95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5880320"/>
        <c:axId val="95881856"/>
        <c:axId val="0"/>
      </c:bar3DChart>
      <c:catAx>
        <c:axId val="95880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5881856"/>
        <c:crosses val="autoZero"/>
        <c:auto val="1"/>
        <c:lblAlgn val="ctr"/>
        <c:lblOffset val="100"/>
        <c:noMultiLvlLbl val="0"/>
      </c:catAx>
      <c:valAx>
        <c:axId val="95881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5880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50475" cy="498773"/>
          </a:xfrm>
          <a:prstGeom prst="rect">
            <a:avLst/>
          </a:prstGeom>
        </p:spPr>
        <p:txBody>
          <a:bodyPr vert="horz" lIns="91432" tIns="45715" rIns="91432" bIns="45715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41" y="3"/>
            <a:ext cx="2950475" cy="498773"/>
          </a:xfrm>
          <a:prstGeom prst="rect">
            <a:avLst/>
          </a:prstGeom>
        </p:spPr>
        <p:txBody>
          <a:bodyPr vert="horz" lIns="91432" tIns="45715" rIns="91432" bIns="45715" rtlCol="0"/>
          <a:lstStyle>
            <a:lvl1pPr algn="r">
              <a:defRPr sz="1200"/>
            </a:lvl1pPr>
          </a:lstStyle>
          <a:p>
            <a:fld id="{97B92808-3F6B-4845-AA9F-EE3886C6D85C}" type="datetimeFigureOut">
              <a:rPr lang="ru-RU" smtClean="0"/>
              <a:t>08.04.2024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5" rIns="91432" bIns="45715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84073"/>
            <a:ext cx="5447030" cy="3914239"/>
          </a:xfrm>
          <a:prstGeom prst="rect">
            <a:avLst/>
          </a:prstGeom>
        </p:spPr>
        <p:txBody>
          <a:bodyPr vert="horz" lIns="91432" tIns="45715" rIns="91432" bIns="4571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42157"/>
            <a:ext cx="2950475" cy="498772"/>
          </a:xfrm>
          <a:prstGeom prst="rect">
            <a:avLst/>
          </a:prstGeom>
        </p:spPr>
        <p:txBody>
          <a:bodyPr vert="horz" lIns="91432" tIns="45715" rIns="91432" bIns="45715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41" y="9442157"/>
            <a:ext cx="2950475" cy="498772"/>
          </a:xfrm>
          <a:prstGeom prst="rect">
            <a:avLst/>
          </a:prstGeom>
        </p:spPr>
        <p:txBody>
          <a:bodyPr vert="horz" lIns="91432" tIns="45715" rIns="91432" bIns="45715" rtlCol="0" anchor="b"/>
          <a:lstStyle>
            <a:lvl1pPr algn="r">
              <a:defRPr sz="1200"/>
            </a:lvl1pPr>
          </a:lstStyle>
          <a:p>
            <a:fld id="{652FF21D-CE8B-4144-A7F2-475CB0FFB1D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3131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05013" y="3658636"/>
            <a:ext cx="8471314" cy="298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1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7C1BD-A760-45A0-AA8C-772D026B02FB}" type="datetime1">
              <a:rPr lang="ru-RU" smtClean="0"/>
              <a:t>08.04.2024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692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3086-A340-487C-8200-0C3CFE3BD447}" type="datetime1">
              <a:rPr lang="ru-RU" smtClean="0"/>
              <a:t>08.04.2024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6720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0C959-BD48-4021-BFE9-B8F701DAA2B7}" type="datetime1">
              <a:rPr lang="ru-RU" smtClean="0"/>
              <a:t>08.04.2024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1711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B5E2-6365-4350-83A2-F5CA341A13F1}" type="datetime1">
              <a:rPr lang="ru-RU" smtClean="0"/>
              <a:t>08.04.2024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9347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7FC2-EF30-41AE-9072-77E7A118B4A0}" type="datetime1">
              <a:rPr lang="ru-RU" smtClean="0"/>
              <a:t>08.04.2024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2374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B39AA-0260-451E-94BE-D6074EB811D9}" type="datetime1">
              <a:rPr lang="ru-RU" smtClean="0"/>
              <a:t>08.04.2024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8492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A28CE-3EF6-4026-A88C-8834F69B1741}" type="datetime1">
              <a:rPr lang="ru-RU" smtClean="0"/>
              <a:t>08.04.2024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535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CE4E-7712-4A52-B830-2F5C0B792F5F}" type="datetime1">
              <a:rPr lang="ru-RU" smtClean="0"/>
              <a:t>08.04.2024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5457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D180-1D11-43E6-8A0D-5E0E8A090031}" type="datetime1">
              <a:rPr lang="ru-RU" smtClean="0"/>
              <a:t>08.04.2024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309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1BDC-0C0C-4F73-9D94-4C08F6B634AA}" type="datetime1">
              <a:rPr lang="ru-RU" smtClean="0"/>
              <a:t>08.04.2024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9412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D078-B894-463D-9B91-10E53F77B879}" type="datetime1">
              <a:rPr lang="ru-RU" smtClean="0"/>
              <a:t>08.04.2024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0468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F5489-63B3-4526-AE18-154E884EC1E8}" type="datetime1">
              <a:rPr lang="ru-RU" smtClean="0"/>
              <a:t>08.04.2024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0A89E-5648-4F9E-BDDA-E280E79654F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3148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.png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2.xml"/><Relationship Id="rId4" Type="http://schemas.openxmlformats.org/officeDocument/2006/relationships/chart" Target="../charts/chart2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5.xml"/><Relationship Id="rId5" Type="http://schemas.openxmlformats.org/officeDocument/2006/relationships/chart" Target="../charts/chart24.xml"/><Relationship Id="rId4" Type="http://schemas.openxmlformats.org/officeDocument/2006/relationships/chart" Target="../charts/chart2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7.xml"/><Relationship Id="rId4" Type="http://schemas.openxmlformats.org/officeDocument/2006/relationships/chart" Target="../charts/chart2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9.xml"/><Relationship Id="rId4" Type="http://schemas.openxmlformats.org/officeDocument/2006/relationships/chart" Target="../charts/chart2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3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6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8.xml"/><Relationship Id="rId4" Type="http://schemas.openxmlformats.org/officeDocument/2006/relationships/chart" Target="../charts/char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0.xml"/><Relationship Id="rId4" Type="http://schemas.openxmlformats.org/officeDocument/2006/relationships/chart" Target="../charts/char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74389" y="1623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" name="think-cell Slide" r:id="rId4" imgW="493" imgH="493" progId="TCLayout.ActiveDocument.1">
                  <p:embed/>
                </p:oleObj>
              </mc:Choice>
              <mc:Fallback>
                <p:oleObj name="think-cell Slide" r:id="rId4" imgW="493" imgH="493" progId="TCLayout.ActiveDocument.1">
                  <p:embed/>
                  <p:pic>
                    <p:nvPicPr>
                      <p:cNvPr id="16" name="Object 15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74389" y="1623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aixaDeTexto 2">
            <a:extLst>
              <a:ext uri="{FF2B5EF4-FFF2-40B4-BE49-F238E27FC236}">
                <a16:creationId xmlns="" xmlns:a16="http://schemas.microsoft.com/office/drawing/2014/main" id="{50DD0BBB-8E9A-4FAB-BF40-8F6ED1165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558" y="2693374"/>
            <a:ext cx="1090447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F7FAFF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«Политика нетерпимости к </a:t>
            </a:r>
            <a:r>
              <a:rPr lang="ru-RU" sz="3200" b="1" dirty="0" err="1" smtClean="0">
                <a:solidFill>
                  <a:srgbClr val="F7FAFF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харассменту</a:t>
            </a:r>
            <a:r>
              <a:rPr lang="ru-RU" sz="3200" b="1" dirty="0" smtClean="0">
                <a:solidFill>
                  <a:srgbClr val="F7FAFF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»</a:t>
            </a:r>
          </a:p>
        </p:txBody>
      </p:sp>
      <p:cxnSp>
        <p:nvCxnSpPr>
          <p:cNvPr id="29" name="Straight Connector 72">
            <a:extLst>
              <a:ext uri="{FF2B5EF4-FFF2-40B4-BE49-F238E27FC236}">
                <a16:creationId xmlns="" xmlns:a16="http://schemas.microsoft.com/office/drawing/2014/main" id="{D888402C-30B0-4B74-9D12-8B895D3C3094}"/>
              </a:ext>
            </a:extLst>
          </p:cNvPr>
          <p:cNvCxnSpPr>
            <a:cxnSpLocks/>
          </p:cNvCxnSpPr>
          <p:nvPr/>
        </p:nvCxnSpPr>
        <p:spPr>
          <a:xfrm>
            <a:off x="990184" y="4452733"/>
            <a:ext cx="8468439" cy="0"/>
          </a:xfrm>
          <a:prstGeom prst="line">
            <a:avLst/>
          </a:prstGeom>
          <a:ln w="76200">
            <a:solidFill>
              <a:srgbClr val="F7A7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Рисунок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5390"/>
            <a:ext cx="12338497" cy="6933387"/>
          </a:xfrm>
          <a:prstGeom prst="rect">
            <a:avLst/>
          </a:prstGeom>
        </p:spPr>
      </p:pic>
      <p:pic>
        <p:nvPicPr>
          <p:cNvPr id="14" name="Picture 51">
            <a:extLst>
              <a:ext uri="{FF2B5EF4-FFF2-40B4-BE49-F238E27FC236}">
                <a16:creationId xmlns="" xmlns:a16="http://schemas.microsoft.com/office/drawing/2014/main" id="{831BEC0E-F1AF-40D1-8BEE-52A383CABB1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" y="1"/>
            <a:ext cx="2848571" cy="1009650"/>
          </a:xfrm>
          <a:prstGeom prst="rect">
            <a:avLst/>
          </a:prstGeom>
          <a:solidFill>
            <a:schemeClr val="bg1"/>
          </a:solidFill>
          <a:effectLst>
            <a:glow rad="127000">
              <a:schemeClr val="accent1">
                <a:alpha val="0"/>
              </a:schemeClr>
            </a:glow>
          </a:effectLst>
        </p:spPr>
      </p:pic>
      <p:sp>
        <p:nvSpPr>
          <p:cNvPr id="4" name="Прямоугольник 3"/>
          <p:cNvSpPr/>
          <p:nvPr/>
        </p:nvSpPr>
        <p:spPr>
          <a:xfrm>
            <a:off x="1287609" y="1569989"/>
            <a:ext cx="8685065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Анализ Удовлетворенности </a:t>
            </a:r>
            <a:r>
              <a:rPr lang="ru-RU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ППС условиями труда</a:t>
            </a:r>
            <a:endParaRPr lang="ru-RU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7235" y="5476875"/>
            <a:ext cx="29275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Ученый совет 29.03.2024</a:t>
            </a: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Хасанова А.Б.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008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4.81481E-6 L 0.10743 0.00278 " pathEditMode="relative" rAng="0" ptsTypes="AA">
                                      <p:cBhvr>
                                        <p:cTn id="9" dur="1000" spd="-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65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10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7999"/>
          </a:xfrm>
          <a:prstGeom prst="rect">
            <a:avLst/>
          </a:prstGeom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321065"/>
              </p:ext>
            </p:extLst>
          </p:nvPr>
        </p:nvGraphicFramePr>
        <p:xfrm>
          <a:off x="4922845" y="1371600"/>
          <a:ext cx="4533900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4242"/>
                <a:gridCol w="3629658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1 балл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абсолютно не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2 балла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скорее не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3 балла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частично удовлетворен(а) и частично не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4 балла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скорее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5 баллов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полностью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487500" y="400109"/>
            <a:ext cx="740459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Удовлетворенность образовательной деятельностью </a:t>
            </a:r>
            <a:endParaRPr lang="ru-RU" sz="25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вузе выросла на 9%</a:t>
            </a: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E10B0B65-AB94-7AC9-EB85-7D43DC6B6F3F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0B6DD437-C1C7-A05E-F4A7-9A9E855BB1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8947955"/>
              </p:ext>
            </p:extLst>
          </p:nvPr>
        </p:nvGraphicFramePr>
        <p:xfrm>
          <a:off x="3173175" y="2733675"/>
          <a:ext cx="4016620" cy="3486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Диаграмма 12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51AF591D-061C-F8A3-6B27-FA872482CF4F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E10B0B65-AB94-7AC9-EB85-7D43DC6B6F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8434616"/>
              </p:ext>
            </p:extLst>
          </p:nvPr>
        </p:nvGraphicFramePr>
        <p:xfrm>
          <a:off x="7991475" y="2743200"/>
          <a:ext cx="3629025" cy="347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1380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11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6" name="Диаграмма 5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CC145004-3465-7759-3555-0670CFE69BC4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51AF591D-061C-F8A3-6B27-FA872482CF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1444665"/>
              </p:ext>
            </p:extLst>
          </p:nvPr>
        </p:nvGraphicFramePr>
        <p:xfrm>
          <a:off x="3038474" y="495300"/>
          <a:ext cx="3857626" cy="293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5D691379-A012-2FB9-AB56-932B560CE5FC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FE3C8CB6-F8FE-5829-AF70-4C6441D3B5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4398130"/>
              </p:ext>
            </p:extLst>
          </p:nvPr>
        </p:nvGraphicFramePr>
        <p:xfrm>
          <a:off x="7315200" y="519112"/>
          <a:ext cx="4114800" cy="2909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Диаграмма 9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21FAA3B0-18EF-F881-DE3E-4D67FEAF7B7C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04A7E8D5-242C-CE18-F1A5-4A09059F12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5644038"/>
              </p:ext>
            </p:extLst>
          </p:nvPr>
        </p:nvGraphicFramePr>
        <p:xfrm>
          <a:off x="4833937" y="3781425"/>
          <a:ext cx="452913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777668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12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7999"/>
          </a:xfrm>
          <a:prstGeom prst="rect">
            <a:avLst/>
          </a:prstGeom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246167"/>
              </p:ext>
            </p:extLst>
          </p:nvPr>
        </p:nvGraphicFramePr>
        <p:xfrm>
          <a:off x="4922845" y="1371600"/>
          <a:ext cx="4533900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4242"/>
                <a:gridCol w="3629658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1 балл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абсолютно не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2 балла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скорее не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3 балла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частично удовлетворен(а) и частично не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4 балла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скорее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5 баллов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полностью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974491" y="333434"/>
            <a:ext cx="643060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Удовлетворенность оснащенностью 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процесса</a:t>
            </a:r>
          </a:p>
          <a:p>
            <a:pPr algn="ctr"/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обучения </a:t>
            </a:r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вузе выросла на 28%</a:t>
            </a:r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117C7CA0-79ED-77B4-A80F-EAF0D95ECACA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CC145004-3465-7759-3555-0670CFE69B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8772649"/>
              </p:ext>
            </p:extLst>
          </p:nvPr>
        </p:nvGraphicFramePr>
        <p:xfrm>
          <a:off x="3355657" y="2781300"/>
          <a:ext cx="3921443" cy="3324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Диаграмма 9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D0460497-8006-5D3B-818E-9D011D5C4E83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117C7CA0-79ED-77B4-A80F-EAF0D95ECA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0069211"/>
              </p:ext>
            </p:extLst>
          </p:nvPr>
        </p:nvGraphicFramePr>
        <p:xfrm>
          <a:off x="8029576" y="2847975"/>
          <a:ext cx="3790950" cy="3248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692730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13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6" name="Диаграмма 5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F48316BC-A1DF-CAA9-F8A8-F189CD34D3A5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D0460497-8006-5D3B-818E-9D011D5C4E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2229487"/>
              </p:ext>
            </p:extLst>
          </p:nvPr>
        </p:nvGraphicFramePr>
        <p:xfrm>
          <a:off x="2905125" y="1333182"/>
          <a:ext cx="4324350" cy="4448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243027BA-F464-8F9E-E3A2-B5CF19C486B2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9D3D4936-97D3-77DE-79B8-21B5BD319A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3117156"/>
              </p:ext>
            </p:extLst>
          </p:nvPr>
        </p:nvGraphicFramePr>
        <p:xfrm>
          <a:off x="7517447" y="1943100"/>
          <a:ext cx="4436428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121684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2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graphicFrame>
        <p:nvGraphicFramePr>
          <p:cNvPr id="24" name="Диаграмма 23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2112530"/>
              </p:ext>
            </p:extLst>
          </p:nvPr>
        </p:nvGraphicFramePr>
        <p:xfrm>
          <a:off x="3076573" y="3038476"/>
          <a:ext cx="3924302" cy="3467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Диаграмма 26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000000-0008-0000-0100-000004000000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765597"/>
              </p:ext>
            </p:extLst>
          </p:nvPr>
        </p:nvGraphicFramePr>
        <p:xfrm>
          <a:off x="7579404" y="3057526"/>
          <a:ext cx="4098246" cy="340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107083"/>
              </p:ext>
            </p:extLst>
          </p:nvPr>
        </p:nvGraphicFramePr>
        <p:xfrm>
          <a:off x="4922846" y="1581150"/>
          <a:ext cx="4533900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4242"/>
                <a:gridCol w="3629658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1 балл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абсолютно не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2 балла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скорее не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3 балла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частично удовлетворен(а) и частично не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4 балла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скорее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5 баллов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полностью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315195" y="562034"/>
            <a:ext cx="574920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Удовлетворенность 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взаимоотношениями</a:t>
            </a:r>
          </a:p>
          <a:p>
            <a:pPr algn="ctr"/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администрацией вуза 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выросла на 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9%</a:t>
            </a:r>
            <a:endParaRPr lang="ru-RU" sz="25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655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3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5" name="Диаграмма 4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B5670447-9D8B-B615-2E70-09F07857DF42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00000000-0008-0000-01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6784946"/>
              </p:ext>
            </p:extLst>
          </p:nvPr>
        </p:nvGraphicFramePr>
        <p:xfrm>
          <a:off x="3433762" y="3429000"/>
          <a:ext cx="4014788" cy="3190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7BCEDAAC-2203-BFD4-80AA-950CEE212205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B5670447-9D8B-B615-2E70-09F07857DF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9333175"/>
              </p:ext>
            </p:extLst>
          </p:nvPr>
        </p:nvGraphicFramePr>
        <p:xfrm>
          <a:off x="7648575" y="1905000"/>
          <a:ext cx="3829050" cy="323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000000-0008-0000-0100-000005000000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00000000-0008-0000-01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9461672"/>
              </p:ext>
            </p:extLst>
          </p:nvPr>
        </p:nvGraphicFramePr>
        <p:xfrm>
          <a:off x="3397976" y="247650"/>
          <a:ext cx="4050574" cy="2914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834162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4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E36CC6D4-52D0-764B-34BF-E41AE034261D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7BCEDAAC-2203-BFD4-80AA-950CEE2122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3522687"/>
              </p:ext>
            </p:extLst>
          </p:nvPr>
        </p:nvGraphicFramePr>
        <p:xfrm>
          <a:off x="3143249" y="2914650"/>
          <a:ext cx="3838576" cy="3314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F49650C2-AB05-F3EE-C24E-DFB8736E81A1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E36CC6D4-52D0-764B-34BF-E41AE03426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4660980"/>
              </p:ext>
            </p:extLst>
          </p:nvPr>
        </p:nvGraphicFramePr>
        <p:xfrm>
          <a:off x="7667625" y="2905125"/>
          <a:ext cx="4010025" cy="3295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20426" y="562034"/>
            <a:ext cx="593874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Удовлетворенность социальной и 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рабочей</a:t>
            </a:r>
          </a:p>
          <a:p>
            <a:pPr algn="ctr"/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средой </a:t>
            </a:r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вузе выросла на 14%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878678"/>
              </p:ext>
            </p:extLst>
          </p:nvPr>
        </p:nvGraphicFramePr>
        <p:xfrm>
          <a:off x="4922846" y="1685925"/>
          <a:ext cx="4533900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4242"/>
                <a:gridCol w="3629658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1 балл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абсолютно не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2 балла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скорее не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3 балла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частично удовлетворен(а) и частично не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4 балла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скорее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5 баллов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полностью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3433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5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9D3D4936-97D3-77DE-79B8-21B5BD319AD1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F49650C2-AB05-F3EE-C24E-DFB8736E81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4057849"/>
              </p:ext>
            </p:extLst>
          </p:nvPr>
        </p:nvGraphicFramePr>
        <p:xfrm>
          <a:off x="3186111" y="247650"/>
          <a:ext cx="3910013" cy="3038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243027BA-F464-8F9E-E3A2-B5CF19C486B2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9D3D4936-97D3-77DE-79B8-21B5BD319A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3105998"/>
              </p:ext>
            </p:extLst>
          </p:nvPr>
        </p:nvGraphicFramePr>
        <p:xfrm>
          <a:off x="3185796" y="3429000"/>
          <a:ext cx="3929380" cy="3095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CA1A3A4-208E-2600-D4E1-414C4D0DB3D1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243027BA-F464-8F9E-E3A2-B5CF19C486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8029606"/>
              </p:ext>
            </p:extLst>
          </p:nvPr>
        </p:nvGraphicFramePr>
        <p:xfrm>
          <a:off x="7677149" y="1638300"/>
          <a:ext cx="4105276" cy="3486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684738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6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95238" y="362009"/>
            <a:ext cx="918911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Удовлетворенность возможностью проявления индивидуальных </a:t>
            </a:r>
            <a:endParaRPr lang="ru-RU" sz="25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способностей </a:t>
            </a:r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повышения квалификации в вузе выросла на 12%</a:t>
            </a: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21FAA3B0-18EF-F881-DE3E-4D67FEAF7B7C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04A7E8D5-242C-CE18-F1A5-4A09059F12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5787211"/>
              </p:ext>
            </p:extLst>
          </p:nvPr>
        </p:nvGraphicFramePr>
        <p:xfrm>
          <a:off x="2981008" y="1223783"/>
          <a:ext cx="3791267" cy="278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15B6C012-0513-74DF-3708-F5973A9EBC38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21FAA3B0-18EF-F881-DE3E-4D67FEAF7B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7641738"/>
              </p:ext>
            </p:extLst>
          </p:nvPr>
        </p:nvGraphicFramePr>
        <p:xfrm>
          <a:off x="2962910" y="4191000"/>
          <a:ext cx="3818889" cy="2486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425EF0EE-484F-CA54-F94B-BD0A7E52FC27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A086B949-BF5A-0D91-75C4-DA07992EFE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5906981"/>
              </p:ext>
            </p:extLst>
          </p:nvPr>
        </p:nvGraphicFramePr>
        <p:xfrm>
          <a:off x="7189797" y="2114551"/>
          <a:ext cx="4224338" cy="333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916100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7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A086B949-BF5A-0D91-75C4-DA07992EFE1F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31A45A2B-C5F9-B958-E10A-CB2F6F8CC7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7247257"/>
              </p:ext>
            </p:extLst>
          </p:nvPr>
        </p:nvGraphicFramePr>
        <p:xfrm>
          <a:off x="3305174" y="425133"/>
          <a:ext cx="4025265" cy="3003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425EF0EE-484F-CA54-F94B-BD0A7E52FC27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A086B949-BF5A-0D91-75C4-DA07992EFE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6736178"/>
              </p:ext>
            </p:extLst>
          </p:nvPr>
        </p:nvGraphicFramePr>
        <p:xfrm>
          <a:off x="3083560" y="3543300"/>
          <a:ext cx="4443729" cy="3067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F48316BC-A1DF-CAA9-F8A8-F189CD34D3A5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D0460497-8006-5D3B-818E-9D011D5C4E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3446593"/>
              </p:ext>
            </p:extLst>
          </p:nvPr>
        </p:nvGraphicFramePr>
        <p:xfrm>
          <a:off x="7962900" y="1371282"/>
          <a:ext cx="3829050" cy="3438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036693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8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7999"/>
          </a:xfrm>
          <a:prstGeom prst="rect">
            <a:avLst/>
          </a:prstGeom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259808"/>
              </p:ext>
            </p:extLst>
          </p:nvPr>
        </p:nvGraphicFramePr>
        <p:xfrm>
          <a:off x="4922845" y="1371600"/>
          <a:ext cx="4533900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4242"/>
                <a:gridCol w="3629658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1 балл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абсолютно не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2 балла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скорее не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3 балла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частично удовлетворен(а) и частично не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4 балла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скорее удовлетворен(а)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5 баллов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полностью удовлетворен(а)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214733" y="400109"/>
            <a:ext cx="795012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Удовлетворенность поощрения и признания 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достижений</a:t>
            </a:r>
          </a:p>
          <a:p>
            <a:pPr algn="ctr"/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преподавателей </a:t>
            </a:r>
            <a:r>
              <a:rPr lang="ru-RU" sz="2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вузе выросла на 12%</a:t>
            </a:r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FE3C8CB6-F8FE-5829-AF70-4C6441D3B551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425EF0EE-484F-CA54-F94B-BD0A7E52FC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6711590"/>
              </p:ext>
            </p:extLst>
          </p:nvPr>
        </p:nvGraphicFramePr>
        <p:xfrm>
          <a:off x="2942272" y="2790825"/>
          <a:ext cx="3963353" cy="3314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Диаграмма 9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5D691379-A012-2FB9-AB56-932B560CE5FC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FE3C8CB6-F8FE-5829-AF70-4C6441D3B5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3190259"/>
              </p:ext>
            </p:extLst>
          </p:nvPr>
        </p:nvGraphicFramePr>
        <p:xfrm>
          <a:off x="7705725" y="2809876"/>
          <a:ext cx="4114800" cy="3362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309240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6485746"/>
            <a:ext cx="2743200" cy="365125"/>
          </a:xfrm>
        </p:spPr>
        <p:txBody>
          <a:bodyPr/>
          <a:lstStyle/>
          <a:p>
            <a:fld id="{2120A89E-5648-4F9E-BDDA-E280E79654FD}" type="slidenum">
              <a:rPr lang="ru-RU" b="1" smtClean="0">
                <a:solidFill>
                  <a:schemeClr val="tx1"/>
                </a:solidFill>
              </a:rPr>
              <a:t>9</a:t>
            </a:fld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7" name="Диаграмма 6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F3255B42-E472-D771-ED6E-865E2AA87B1A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5D691379-A012-2FB9-AB56-932B560CE5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2531424"/>
              </p:ext>
            </p:extLst>
          </p:nvPr>
        </p:nvGraphicFramePr>
        <p:xfrm>
          <a:off x="3093084" y="1800225"/>
          <a:ext cx="4241166" cy="336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B6DD437-C1C7-A05E-F4A7-9A9E855BB1A0}"/>
              </a:ext>
              <a:ext uri="{147F2762-F138-4A5C-976F-8EAC2B608ADB}">
                <a16:predDERef xmlns:lc="http://schemas.openxmlformats.org/drawingml/2006/lockedCanvas" xmlns:a16="http://schemas.microsoft.com/office/drawing/2014/main" xmlns="" xmlns:xdr="http://schemas.openxmlformats.org/drawingml/2006/spreadsheetDrawing" pred="{F3255B42-E472-D771-ED6E-865E2AA87B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1657949"/>
              </p:ext>
            </p:extLst>
          </p:nvPr>
        </p:nvGraphicFramePr>
        <p:xfrm>
          <a:off x="7553326" y="1828800"/>
          <a:ext cx="4524374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49107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71450</TotalTime>
  <Words>557</Words>
  <Application>Microsoft Office PowerPoint</Application>
  <PresentationFormat>Произвольный</PresentationFormat>
  <Paragraphs>159</Paragraphs>
  <Slides>13</Slides>
  <Notes>12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think-cell Slide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Шымкент</dc:creator>
  <cp:lastModifiedBy>Наталья Ким</cp:lastModifiedBy>
  <cp:revision>673</cp:revision>
  <cp:lastPrinted>2019-06-18T09:30:00Z</cp:lastPrinted>
  <dcterms:created xsi:type="dcterms:W3CDTF">2017-11-29T03:55:28Z</dcterms:created>
  <dcterms:modified xsi:type="dcterms:W3CDTF">2024-04-08T10:29:38Z</dcterms:modified>
</cp:coreProperties>
</file>